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8" r:id="rId3"/>
    <p:sldId id="257" r:id="rId4"/>
    <p:sldId id="259" r:id="rId5"/>
    <p:sldId id="274" r:id="rId6"/>
    <p:sldId id="277" r:id="rId7"/>
    <p:sldId id="275" r:id="rId8"/>
    <p:sldId id="276" r:id="rId9"/>
    <p:sldId id="282" r:id="rId10"/>
    <p:sldId id="280" r:id="rId11"/>
    <p:sldId id="279" r:id="rId12"/>
    <p:sldId id="263" r:id="rId13"/>
    <p:sldId id="264" r:id="rId14"/>
    <p:sldId id="278" r:id="rId15"/>
    <p:sldId id="283" r:id="rId16"/>
    <p:sldId id="284" r:id="rId17"/>
    <p:sldId id="285" r:id="rId18"/>
    <p:sldId id="286" r:id="rId19"/>
    <p:sldId id="281" r:id="rId20"/>
  </p:sldIdLst>
  <p:sldSz cx="9144000" cy="5143500" type="screen16x9"/>
  <p:notesSz cx="6858000" cy="9144000"/>
  <p:embeddedFontLst>
    <p:embeddedFont>
      <p:font typeface="NanumGothic ExtraBold" panose="020B0600000101010101" charset="-127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2" y="19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62472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58094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23184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93380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0337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22635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6416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84178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12161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7457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1603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7654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0857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12385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2733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opentutorials.org/course/4548/28945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스터디 </a:t>
            </a:r>
            <a:r>
              <a:rPr lang="ko-KR" altLang="en-US" sz="2500" b="1" dirty="0" err="1">
                <a:solidFill>
                  <a:srgbClr val="19264B"/>
                </a:solidFill>
              </a:rPr>
              <a:t>핸즈온</a:t>
            </a:r>
            <a:r>
              <a:rPr lang="ko-KR" altLang="en-US" sz="2500" b="1" dirty="0">
                <a:solidFill>
                  <a:srgbClr val="19264B"/>
                </a:solidFill>
              </a:rPr>
              <a:t> </a:t>
            </a:r>
            <a:r>
              <a:rPr lang="en-US" altLang="ko-KR" sz="2500" b="1" dirty="0">
                <a:solidFill>
                  <a:srgbClr val="19264B"/>
                </a:solidFill>
              </a:rPr>
              <a:t>2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" dirty="0">
                <a:solidFill>
                  <a:srgbClr val="19264B"/>
                </a:solidFill>
              </a:rPr>
              <a:t>22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</a:t>
            </a:r>
            <a:r>
              <a:rPr lang="en-US" altLang="ko" sz="1100" dirty="0">
                <a:solidFill>
                  <a:srgbClr val="19264B"/>
                </a:solidFill>
              </a:rPr>
              <a:t> </a:t>
            </a:r>
            <a:r>
              <a:rPr lang="ko-KR" altLang="en-US" sz="1100" dirty="0">
                <a:solidFill>
                  <a:srgbClr val="19264B"/>
                </a:solidFill>
              </a:rPr>
              <a:t>서준혁 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1 :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한눈에 보는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1CA4CBFF-31ED-4E79-94BB-E5C46F1B8AC5}"/>
              </a:ext>
            </a:extLst>
          </p:cNvPr>
          <p:cNvSpPr txBox="1"/>
          <p:nvPr/>
        </p:nvSpPr>
        <p:spPr>
          <a:xfrm>
            <a:off x="1353962" y="1224509"/>
            <a:ext cx="7381159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사람의 감독 형태나 정보량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비지도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준지도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강화학습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DF66DDC1-F987-4B98-ACEE-C8E0D23D5568}"/>
              </a:ext>
            </a:extLst>
          </p:cNvPr>
          <p:cNvSpPr txBox="1"/>
          <p:nvPr/>
        </p:nvSpPr>
        <p:spPr>
          <a:xfrm>
            <a:off x="3054940" y="2006771"/>
            <a:ext cx="271234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&lt;</a:t>
            </a:r>
            <a:r>
              <a:rPr lang="ko-KR" altLang="en-US" sz="20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레이블의 존재 유무</a:t>
            </a:r>
            <a:r>
              <a:rPr lang="en-US" altLang="ko-KR" sz="20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&gt;</a:t>
            </a:r>
            <a:endParaRPr lang="en-US" sz="2000" dirty="0">
              <a:solidFill>
                <a:srgbClr val="19264B"/>
              </a:solidFill>
              <a:highlight>
                <a:srgbClr val="FFFF00"/>
              </a:highlight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85C01E-C5F7-4477-A856-F60691017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467" y="3233897"/>
            <a:ext cx="2529161" cy="1600827"/>
          </a:xfrm>
          <a:prstGeom prst="rect">
            <a:avLst/>
          </a:prstGeom>
        </p:spPr>
      </p:pic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F544C5FD-9278-486F-AFF9-788F4CB15DA9}"/>
              </a:ext>
            </a:extLst>
          </p:cNvPr>
          <p:cNvSpPr txBox="1"/>
          <p:nvPr/>
        </p:nvSpPr>
        <p:spPr>
          <a:xfrm>
            <a:off x="5280068" y="2567593"/>
            <a:ext cx="271234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&lt;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비지도 학습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&gt;</a:t>
            </a: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" name="Google Shape;83;p16">
            <a:extLst>
              <a:ext uri="{FF2B5EF4-FFF2-40B4-BE49-F238E27FC236}">
                <a16:creationId xmlns:a16="http://schemas.microsoft.com/office/drawing/2014/main" id="{C15E490C-8D1E-4A1E-ADC0-A33312BE9069}"/>
              </a:ext>
            </a:extLst>
          </p:cNvPr>
          <p:cNvSpPr txBox="1"/>
          <p:nvPr/>
        </p:nvSpPr>
        <p:spPr>
          <a:xfrm>
            <a:off x="1613336" y="2573820"/>
            <a:ext cx="271234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&lt;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지도 학습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&gt;</a:t>
            </a: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E200FD0-903C-4DD5-A5D0-54033C92D5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024" y="3163112"/>
            <a:ext cx="2994524" cy="99817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9819D3F-BC0F-4E8A-AFDB-48FB675CED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223" y="3556734"/>
            <a:ext cx="1382655" cy="150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683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1 :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한눈에 보는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1CA4CBFF-31ED-4E79-94BB-E5C46F1B8AC5}"/>
              </a:ext>
            </a:extLst>
          </p:cNvPr>
          <p:cNvSpPr txBox="1"/>
          <p:nvPr/>
        </p:nvSpPr>
        <p:spPr>
          <a:xfrm>
            <a:off x="1353962" y="1224509"/>
            <a:ext cx="7381159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사람의 감독 형태나 정보량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비지도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준지도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강화학습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173CA1-1625-4230-B967-0DD6301D42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0405" y="2965264"/>
            <a:ext cx="2901517" cy="1566562"/>
          </a:xfrm>
          <a:prstGeom prst="rect">
            <a:avLst/>
          </a:prstGeom>
        </p:spPr>
      </p:pic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ABE31567-F3C1-4841-B82D-21D6581B6F56}"/>
              </a:ext>
            </a:extLst>
          </p:cNvPr>
          <p:cNvSpPr txBox="1"/>
          <p:nvPr/>
        </p:nvSpPr>
        <p:spPr>
          <a:xfrm>
            <a:off x="6312660" y="2302460"/>
            <a:ext cx="149700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&lt;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강화 학습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&gt;</a:t>
            </a: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C981925-0E0F-4BCF-A57B-40DA4021E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1244" y="2965264"/>
            <a:ext cx="2763883" cy="137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919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1 :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한눈에 보는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F19F19C1-3E1C-4077-A48F-DB6124E167D9}"/>
              </a:ext>
            </a:extLst>
          </p:cNvPr>
          <p:cNvSpPr txBox="1"/>
          <p:nvPr/>
        </p:nvSpPr>
        <p:spPr>
          <a:xfrm>
            <a:off x="1353963" y="1224509"/>
            <a:ext cx="6408030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457200">
              <a:lnSpc>
                <a:spcPct val="115000"/>
              </a:lnSpc>
              <a:buFont typeface="+mj-lt"/>
              <a:buAutoNum type="arabicPeriod" startAt="2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점진적인 실시간 학습의 유무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온라인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배치 학습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 startAt="2"/>
            </a:pP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>
              <a:lnSpc>
                <a:spcPct val="115000"/>
              </a:lnSpc>
            </a:pPr>
            <a:endParaRPr lang="ko-KR" alt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65711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1 :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한눈에 보는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81B753CE-0719-482B-A99D-3C58D4DAAD06}"/>
              </a:ext>
            </a:extLst>
          </p:cNvPr>
          <p:cNvSpPr txBox="1"/>
          <p:nvPr/>
        </p:nvSpPr>
        <p:spPr>
          <a:xfrm>
            <a:off x="1353963" y="1224509"/>
            <a:ext cx="640803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457200">
              <a:lnSpc>
                <a:spcPct val="115000"/>
              </a:lnSpc>
              <a:buFont typeface="+mj-lt"/>
              <a:buAutoNum type="arabicPeriod" startAt="3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일반화 방식의 차이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사례 기반 학습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 기반 학습</a:t>
            </a: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 startAt="3"/>
            </a:pP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332317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6144118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2 :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프로젝트 처음부터 끝까지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94D67117-1FDF-4D05-A6A4-82B33349D9F2}"/>
              </a:ext>
            </a:extLst>
          </p:cNvPr>
          <p:cNvSpPr txBox="1"/>
          <p:nvPr/>
        </p:nvSpPr>
        <p:spPr>
          <a:xfrm>
            <a:off x="1267726" y="1392017"/>
            <a:ext cx="4979400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머신러닝에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대한 전체적인 조망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ko-KR" altLang="en-US" sz="16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중간 주택 가격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을 예측하는 예제 프로젝트를 통해</a:t>
            </a:r>
            <a:endParaRPr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57BA902-61BC-4B13-BCDE-E1684B783F96}"/>
              </a:ext>
            </a:extLst>
          </p:cNvPr>
          <p:cNvSpPr txBox="1"/>
          <p:nvPr/>
        </p:nvSpPr>
        <p:spPr>
          <a:xfrm>
            <a:off x="1267726" y="2142962"/>
            <a:ext cx="4979400" cy="2733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문제 정의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준비 및 탐색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 선택 및 훈련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 세부 튜닝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론칭 및 시스템 유지보수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917877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6144118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2 :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프로젝트 처음부터 끝까지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94D67117-1FDF-4D05-A6A4-82B33349D9F2}"/>
              </a:ext>
            </a:extLst>
          </p:cNvPr>
          <p:cNvSpPr txBox="1"/>
          <p:nvPr/>
        </p:nvSpPr>
        <p:spPr>
          <a:xfrm>
            <a:off x="1267726" y="1392017"/>
            <a:ext cx="4979400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머신러닝에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대한 전체적인 조망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ko-KR" altLang="en-US" sz="16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중간 주택 가격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을 예측하는 예제 프로젝트를 통해</a:t>
            </a:r>
            <a:endParaRPr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57BA902-61BC-4B13-BCDE-E1684B783F96}"/>
              </a:ext>
            </a:extLst>
          </p:cNvPr>
          <p:cNvSpPr txBox="1"/>
          <p:nvPr/>
        </p:nvSpPr>
        <p:spPr>
          <a:xfrm>
            <a:off x="1267726" y="2142962"/>
            <a:ext cx="4979400" cy="2733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문제 정의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준비 및 탐색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 선택 및 훈련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 세부 튜닝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론칭 및 시스템 유지보수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8105490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6144118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2 :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프로젝트 처음부터 끝까지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94D67117-1FDF-4D05-A6A4-82B33349D9F2}"/>
              </a:ext>
            </a:extLst>
          </p:cNvPr>
          <p:cNvSpPr txBox="1"/>
          <p:nvPr/>
        </p:nvSpPr>
        <p:spPr>
          <a:xfrm>
            <a:off x="1267726" y="1392017"/>
            <a:ext cx="4979400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준비 및 탐색 中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정제와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특성 스케일링</a:t>
            </a:r>
            <a:endParaRPr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732525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6144118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2 :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프로젝트 처음부터 끝까지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94D67117-1FDF-4D05-A6A4-82B33349D9F2}"/>
              </a:ext>
            </a:extLst>
          </p:cNvPr>
          <p:cNvSpPr txBox="1"/>
          <p:nvPr/>
        </p:nvSpPr>
        <p:spPr>
          <a:xfrm>
            <a:off x="1267725" y="1255774"/>
            <a:ext cx="77034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</a:t>
            </a:r>
            <a:r>
              <a:rPr lang="ko-KR" altLang="en-US" sz="16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정제 </a:t>
            </a:r>
            <a:r>
              <a:rPr lang="en-US" altLang="ko-KR" sz="16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숫자를 주로 다루는 대부분의 </a:t>
            </a: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알고리즘을 위해 수치형 특성이 아닌 텍스트 특성의 자료는 텍스트에서 숫자로 변환할 필요가 있다</a:t>
            </a:r>
            <a:endParaRPr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0B95E83-55CB-4C14-A43E-C80FF97809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3602" y="2343667"/>
            <a:ext cx="2280262" cy="263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701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6144118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2 :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프로젝트 처음부터 끝까지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94D67117-1FDF-4D05-A6A4-82B33349D9F2}"/>
              </a:ext>
            </a:extLst>
          </p:cNvPr>
          <p:cNvSpPr txBox="1"/>
          <p:nvPr/>
        </p:nvSpPr>
        <p:spPr>
          <a:xfrm>
            <a:off x="1267725" y="1255774"/>
            <a:ext cx="7703400" cy="2166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</a:t>
            </a:r>
            <a:r>
              <a:rPr lang="ko-KR" altLang="en-US" sz="16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특성 스케일링 </a:t>
            </a:r>
            <a:r>
              <a:rPr lang="en-US" altLang="ko-KR" sz="16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알고리즘은 입력 숫자 특성들의 스케일이 많이 다르면 잘 작동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X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EX)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전체 방의 개수의 범위는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6~39,320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인 반면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중간소득 범위는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0~15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이다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따라서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전체 방의 개수를 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fit() </a:t>
            </a: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매서드를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호출하여 훈련 데이터에 한해 스케일링 진행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Min-max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스케일링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표준화가 대표적인 스케일링 방식</a:t>
            </a:r>
            <a:endParaRPr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77B0ADB-A85F-4163-93D6-1652ADE25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334" y="3351403"/>
            <a:ext cx="3841091" cy="167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669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출 처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81B753CE-0719-482B-A99D-3C58D4DAAD06}"/>
              </a:ext>
            </a:extLst>
          </p:cNvPr>
          <p:cNvSpPr txBox="1"/>
          <p:nvPr/>
        </p:nvSpPr>
        <p:spPr>
          <a:xfrm>
            <a:off x="1367985" y="1612436"/>
            <a:ext cx="6408030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핸즈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온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판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한빛 미디어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오렐리앙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제롱</a:t>
            </a:r>
            <a:b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생활코딩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_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과학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_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b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  <a:hlinkClick r:id="rId4"/>
              </a:rPr>
              <a:t>https://opentutorials.org/course/4548/28945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154695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</a:t>
            </a: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75;p15">
            <a:extLst>
              <a:ext uri="{FF2B5EF4-FFF2-40B4-BE49-F238E27FC236}">
                <a16:creationId xmlns:a16="http://schemas.microsoft.com/office/drawing/2014/main" id="{AC8FB1C1-D492-4FEB-B6CF-FBA9FC0917AB}"/>
              </a:ext>
            </a:extLst>
          </p:cNvPr>
          <p:cNvSpPr txBox="1"/>
          <p:nvPr/>
        </p:nvSpPr>
        <p:spPr>
          <a:xfrm>
            <a:off x="1408975" y="1181928"/>
            <a:ext cx="4979400" cy="266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진행률 보고</a:t>
            </a: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Chapter 1:</a:t>
            </a:r>
            <a:b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	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한눈에 보는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b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3. Chapter 2:</a:t>
            </a:r>
            <a:b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	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프로젝트 처음부터 끝까지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핸즈온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스터디 진행률 보고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505061" y="1189986"/>
            <a:ext cx="3587328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</a:t>
            </a:r>
            <a:r>
              <a:rPr lang="ko-KR" altLang="en-US" dirty="0"/>
              <a:t>이주호 </a:t>
            </a:r>
            <a:r>
              <a:rPr lang="en-US" altLang="ko-KR" dirty="0"/>
              <a:t>(</a:t>
            </a:r>
            <a:r>
              <a:rPr lang="ko-KR" altLang="en-US" dirty="0"/>
              <a:t>소프트웨어학부</a:t>
            </a:r>
            <a:r>
              <a:rPr lang="en-US" altLang="ko-KR" dirty="0"/>
              <a:t>)</a:t>
            </a:r>
            <a:br>
              <a:rPr lang="en-US" altLang="ko" dirty="0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-KR" altLang="en-US" dirty="0"/>
              <a:t>이혜연 </a:t>
            </a:r>
            <a:r>
              <a:rPr lang="en-US" altLang="ko-KR" dirty="0"/>
              <a:t>(</a:t>
            </a:r>
            <a:r>
              <a:rPr lang="ko-KR" altLang="en-US" dirty="0"/>
              <a:t>응용통계학부</a:t>
            </a:r>
            <a:r>
              <a:rPr lang="en-US" altLang="ko-KR" dirty="0"/>
              <a:t>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 err="1"/>
              <a:t>유나현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응용통계학부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스터디원</a:t>
            </a:r>
            <a:r>
              <a:rPr lang="ko-KR" altLang="en-US" dirty="0"/>
              <a:t> </a:t>
            </a:r>
            <a:r>
              <a:rPr lang="en-US" altLang="ko-KR" dirty="0"/>
              <a:t>4 : </a:t>
            </a:r>
            <a:r>
              <a:rPr lang="ko-KR" altLang="en-US" dirty="0"/>
              <a:t>서준혁 </a:t>
            </a:r>
            <a:r>
              <a:rPr lang="en-US" altLang="ko-KR" dirty="0"/>
              <a:t>(</a:t>
            </a:r>
            <a:r>
              <a:rPr lang="ko-KR" altLang="en-US" dirty="0"/>
              <a:t>경영학부</a:t>
            </a:r>
            <a:r>
              <a:rPr lang="en-US" altLang="ko-KR" dirty="0"/>
              <a:t>)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4BBE153-21E0-413E-8740-BDA62A7FB3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6383" y="1189986"/>
            <a:ext cx="2414533" cy="1814028"/>
          </a:xfrm>
          <a:prstGeom prst="rect">
            <a:avLst/>
          </a:prstGeom>
        </p:spPr>
      </p:pic>
      <p:sp>
        <p:nvSpPr>
          <p:cNvPr id="10" name="Google Shape;67;p14">
            <a:extLst>
              <a:ext uri="{FF2B5EF4-FFF2-40B4-BE49-F238E27FC236}">
                <a16:creationId xmlns:a16="http://schemas.microsoft.com/office/drawing/2014/main" id="{78AF43A2-FC10-40B7-8E70-58704CC20885}"/>
              </a:ext>
            </a:extLst>
          </p:cNvPr>
          <p:cNvSpPr txBox="1"/>
          <p:nvPr/>
        </p:nvSpPr>
        <p:spPr>
          <a:xfrm>
            <a:off x="1579403" y="3538031"/>
            <a:ext cx="4883313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Week 1) 03.11 </a:t>
            </a:r>
            <a:r>
              <a:rPr lang="ko-KR" altLang="en-US" dirty="0"/>
              <a:t>스터디 방향 조율 및 </a:t>
            </a:r>
            <a:r>
              <a:rPr lang="en-US" altLang="ko-KR" dirty="0"/>
              <a:t>Chapter 1 </a:t>
            </a:r>
            <a:r>
              <a:rPr lang="ko-KR" altLang="en-US" dirty="0"/>
              <a:t>스터디 진행 </a:t>
            </a:r>
            <a:r>
              <a:rPr lang="en-US" altLang="ko-KR" dirty="0"/>
              <a:t> 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Week 2) 03.18 Chapter 2 </a:t>
            </a:r>
            <a:r>
              <a:rPr lang="ko-KR" altLang="en-US" dirty="0"/>
              <a:t>스터디 진행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Week 3) 03.25 Chapter 3 </a:t>
            </a:r>
            <a:r>
              <a:rPr lang="ko-KR" altLang="en-US" dirty="0"/>
              <a:t>스터디 진행 예정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1 :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한눈에 보는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94D67117-1FDF-4D05-A6A4-82B33349D9F2}"/>
              </a:ext>
            </a:extLst>
          </p:cNvPr>
          <p:cNvSpPr txBox="1"/>
          <p:nvPr/>
        </p:nvSpPr>
        <p:spPr>
          <a:xfrm>
            <a:off x="1267726" y="1392017"/>
            <a:ext cx="4979400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머신러닝에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이용되는 개념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주로 </a:t>
            </a:r>
            <a:r>
              <a:rPr lang="ko-KR" altLang="en-US" sz="16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키워드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중심으로 내용이 서술</a:t>
            </a:r>
            <a:endParaRPr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50761870-51E2-4BC4-8AF8-E3C5F37B813D}"/>
              </a:ext>
            </a:extLst>
          </p:cNvPr>
          <p:cNvSpPr txBox="1"/>
          <p:nvPr/>
        </p:nvSpPr>
        <p:spPr>
          <a:xfrm>
            <a:off x="1267726" y="2178498"/>
            <a:ext cx="4979400" cy="2733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머신러닝의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의미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머신러닝의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사용 이유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머신러닝의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도전 과제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등을 서술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57BA902-61BC-4B13-BCDE-E1684B783F96}"/>
              </a:ext>
            </a:extLst>
          </p:cNvPr>
          <p:cNvSpPr txBox="1"/>
          <p:nvPr/>
        </p:nvSpPr>
        <p:spPr>
          <a:xfrm>
            <a:off x="1267726" y="3296248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  </a:t>
            </a: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시스템의 종류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1 :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한눈에 보는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94D67117-1FDF-4D05-A6A4-82B33349D9F2}"/>
              </a:ext>
            </a:extLst>
          </p:cNvPr>
          <p:cNvSpPr txBox="1"/>
          <p:nvPr/>
        </p:nvSpPr>
        <p:spPr>
          <a:xfrm>
            <a:off x="1267726" y="1392017"/>
            <a:ext cx="4979400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머신러닝에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이용되는 개념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주로 </a:t>
            </a:r>
            <a:r>
              <a:rPr lang="ko-KR" altLang="en-US" sz="16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키워드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중심으로 내용이 서술</a:t>
            </a:r>
            <a:endParaRPr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50761870-51E2-4BC4-8AF8-E3C5F37B813D}"/>
              </a:ext>
            </a:extLst>
          </p:cNvPr>
          <p:cNvSpPr txBox="1"/>
          <p:nvPr/>
        </p:nvSpPr>
        <p:spPr>
          <a:xfrm>
            <a:off x="1267726" y="2178498"/>
            <a:ext cx="4979400" cy="2733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머신러닝의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의미</a:t>
            </a: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머신러닝의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사용 이유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b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머신러닝의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도전 과제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등을 서술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57BA902-61BC-4B13-BCDE-E1684B783F96}"/>
              </a:ext>
            </a:extLst>
          </p:cNvPr>
          <p:cNvSpPr txBox="1"/>
          <p:nvPr/>
        </p:nvSpPr>
        <p:spPr>
          <a:xfrm>
            <a:off x="1267726" y="3296248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  </a:t>
            </a:r>
            <a:r>
              <a:rPr lang="ko-KR" altLang="en-US" sz="1600" dirty="0" err="1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1600" dirty="0">
                <a:solidFill>
                  <a:srgbClr val="19264B"/>
                </a:solidFill>
                <a:highlight>
                  <a:srgbClr val="FFFF00"/>
                </a:highlight>
                <a:latin typeface="NanumGothic ExtraBold"/>
                <a:ea typeface="NanumGothic ExtraBold"/>
                <a:cs typeface="NanumGothic ExtraBold"/>
                <a:sym typeface="NanumGothic ExtraBold"/>
              </a:rPr>
              <a:t> 시스템의 종류</a:t>
            </a:r>
            <a:endParaRPr lang="en-US" altLang="ko-KR" sz="1600" dirty="0">
              <a:solidFill>
                <a:srgbClr val="19264B"/>
              </a:solidFill>
              <a:highlight>
                <a:srgbClr val="FFFF00"/>
              </a:highlight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186067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1 :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한눈에 보는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800B419-44A5-490D-996D-79B9FB4C1817}"/>
              </a:ext>
            </a:extLst>
          </p:cNvPr>
          <p:cNvSpPr txBox="1"/>
          <p:nvPr/>
        </p:nvSpPr>
        <p:spPr>
          <a:xfrm>
            <a:off x="3096526" y="1392017"/>
            <a:ext cx="4293016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3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시스템의 종류</a:t>
            </a:r>
            <a:endParaRPr sz="3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0BBB435F-0786-4B1C-A34D-6CF9D02E1F00}"/>
              </a:ext>
            </a:extLst>
          </p:cNvPr>
          <p:cNvSpPr txBox="1"/>
          <p:nvPr/>
        </p:nvSpPr>
        <p:spPr>
          <a:xfrm>
            <a:off x="1405257" y="2302460"/>
            <a:ext cx="713761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사람의 </a:t>
            </a:r>
            <a:r>
              <a:rPr lang="ko-KR" altLang="en-US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감독 형태나 정보량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비지도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준지도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강화학습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650434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1 :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한눈에 보는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800B419-44A5-490D-996D-79B9FB4C1817}"/>
              </a:ext>
            </a:extLst>
          </p:cNvPr>
          <p:cNvSpPr txBox="1"/>
          <p:nvPr/>
        </p:nvSpPr>
        <p:spPr>
          <a:xfrm>
            <a:off x="3096526" y="1392017"/>
            <a:ext cx="4293016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3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시스템의 종류</a:t>
            </a:r>
            <a:endParaRPr sz="3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0BBB435F-0786-4B1C-A34D-6CF9D02E1F00}"/>
              </a:ext>
            </a:extLst>
          </p:cNvPr>
          <p:cNvSpPr txBox="1"/>
          <p:nvPr/>
        </p:nvSpPr>
        <p:spPr>
          <a:xfrm>
            <a:off x="1405257" y="2302460"/>
            <a:ext cx="7036009" cy="1246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사람의 </a:t>
            </a:r>
            <a:r>
              <a:rPr lang="ko-KR" altLang="en-US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감독 형태나 정보량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비지도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준지도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강화학습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점진적인 실시간 학습의 유무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온라인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배치 학습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658605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1 :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한눈에 보는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800B419-44A5-490D-996D-79B9FB4C1817}"/>
              </a:ext>
            </a:extLst>
          </p:cNvPr>
          <p:cNvSpPr txBox="1"/>
          <p:nvPr/>
        </p:nvSpPr>
        <p:spPr>
          <a:xfrm>
            <a:off x="3096526" y="1392017"/>
            <a:ext cx="4293016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3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시스템의 종류</a:t>
            </a:r>
            <a:endParaRPr sz="3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0BBB435F-0786-4B1C-A34D-6CF9D02E1F00}"/>
              </a:ext>
            </a:extLst>
          </p:cNvPr>
          <p:cNvSpPr txBox="1"/>
          <p:nvPr/>
        </p:nvSpPr>
        <p:spPr>
          <a:xfrm>
            <a:off x="1405257" y="2302460"/>
            <a:ext cx="7396771" cy="1954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사람의 </a:t>
            </a:r>
            <a:r>
              <a:rPr lang="ko-KR" altLang="en-US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감독 형태나 정보량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비지도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준지도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강화학습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점진적인 실시간 학습의 유무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온라인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배치 학습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일반화 방식의 차이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사례 기반 학습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 기반 학습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069392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267726" y="6116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Chapter 1 :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한눈에 보는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05377C69-DBB0-4D6C-8419-3C1ED8BB3DBE}"/>
              </a:ext>
            </a:extLst>
          </p:cNvPr>
          <p:cNvSpPr txBox="1"/>
          <p:nvPr/>
        </p:nvSpPr>
        <p:spPr>
          <a:xfrm>
            <a:off x="1181088" y="0"/>
            <a:ext cx="465728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Part 1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1CA4CBFF-31ED-4E79-94BB-E5C46F1B8AC5}"/>
              </a:ext>
            </a:extLst>
          </p:cNvPr>
          <p:cNvSpPr txBox="1"/>
          <p:nvPr/>
        </p:nvSpPr>
        <p:spPr>
          <a:xfrm>
            <a:off x="1353962" y="1224509"/>
            <a:ext cx="7381159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사람의 감독 형태나 정보량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비지도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준지도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강화학습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B9ABAC6-3D6F-4A0C-9AFF-3F534DFC40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109" y="2142962"/>
            <a:ext cx="4205163" cy="232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6550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659</Words>
  <Application>Microsoft Office PowerPoint</Application>
  <PresentationFormat>화면 슬라이드 쇼(16:9)</PresentationFormat>
  <Paragraphs>109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Arial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서준혁</dc:creator>
  <cp:lastModifiedBy>서 준혁</cp:lastModifiedBy>
  <cp:revision>11</cp:revision>
  <dcterms:modified xsi:type="dcterms:W3CDTF">2022-03-21T12:04:00Z</dcterms:modified>
</cp:coreProperties>
</file>